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77" r:id="rId4"/>
    <p:sldId id="27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1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1" r:id="rId116"/>
    <p:sldId id="372" r:id="rId117"/>
    <p:sldId id="374" r:id="rId118"/>
    <p:sldId id="375" r:id="rId119"/>
    <p:sldId id="376" r:id="rId1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2" units="1/cm"/>
          <inkml:channelProperty channel="Y" name="resolution" value="45" units="1/cm"/>
        </inkml:channelProperties>
      </inkml:inkSource>
      <inkml:timestamp xml:id="ts0" timeString="2016-10-26T03:44:14.7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0 284,'0'58,"25"-58,-25 0,25 0,49 0,-74 0,25 0,0 0,49 0,25 0,25 0,25 0,-25 0,25 0,-25 0,-25 0,0 0,50 0,-25 0,25 0,-1 0,51 0,49 0,0 0,24 0,-24 0,0 0,-49 0,-26 0,-49 0,-25 0,0 0,50 0,-25 0,50 0,-1 0,-74 0,-49 0,-25 0,49 0,1 59,-1-1,50 59,25-1,-25-58,24 117,-24 1,-25-118,50-58,-50 0,-24 0,-1 58,-24-58,-25 0,-50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2" units="1/cm"/>
          <inkml:channelProperty channel="Y" name="resolution" value="45" units="1/cm"/>
        </inkml:channelProperties>
      </inkml:inkSource>
      <inkml:timestamp xml:id="ts0" timeString="2016-10-26T03:44:16.0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0-1,'0'0,"25"0,-25 0,24 0,1 0,74 0,50 25,-25 24,25 1,-50-50,-24 0,74 0,49 50,26 48,48-23,1-25,25 0,25 49,-100-49,-25-25,26 25,-26-26,-24 0,-50 26,25 0,-75-25,-49-25,0 0,-25 0,25 25,74 0,-49 24,-50-49,-25 0,25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68548-3795-47D9-98A0-0D222648BE02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18" Type="http://schemas.openxmlformats.org/officeDocument/2006/relationships/slide" Target="slide21.xml"/><Relationship Id="rId26" Type="http://schemas.openxmlformats.org/officeDocument/2006/relationships/slide" Target="slide29.xml"/><Relationship Id="rId3" Type="http://schemas.openxmlformats.org/officeDocument/2006/relationships/slide" Target="slide6.xml"/><Relationship Id="rId21" Type="http://schemas.openxmlformats.org/officeDocument/2006/relationships/slide" Target="slide24.xml"/><Relationship Id="rId34" Type="http://schemas.openxmlformats.org/officeDocument/2006/relationships/slide" Target="slide37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17" Type="http://schemas.openxmlformats.org/officeDocument/2006/relationships/slide" Target="slide20.xml"/><Relationship Id="rId25" Type="http://schemas.openxmlformats.org/officeDocument/2006/relationships/slide" Target="slide28.xml"/><Relationship Id="rId33" Type="http://schemas.openxmlformats.org/officeDocument/2006/relationships/slide" Target="slide36.xml"/><Relationship Id="rId2" Type="http://schemas.openxmlformats.org/officeDocument/2006/relationships/slide" Target="slide5.xml"/><Relationship Id="rId16" Type="http://schemas.openxmlformats.org/officeDocument/2006/relationships/slide" Target="slide19.xml"/><Relationship Id="rId20" Type="http://schemas.openxmlformats.org/officeDocument/2006/relationships/slide" Target="slide23.xml"/><Relationship Id="rId29" Type="http://schemas.openxmlformats.org/officeDocument/2006/relationships/slide" Target="slide3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14.xml"/><Relationship Id="rId24" Type="http://schemas.openxmlformats.org/officeDocument/2006/relationships/slide" Target="slide27.xml"/><Relationship Id="rId32" Type="http://schemas.openxmlformats.org/officeDocument/2006/relationships/slide" Target="slide35.xml"/><Relationship Id="rId5" Type="http://schemas.openxmlformats.org/officeDocument/2006/relationships/slide" Target="slide8.xml"/><Relationship Id="rId15" Type="http://schemas.openxmlformats.org/officeDocument/2006/relationships/slide" Target="slide18.xml"/><Relationship Id="rId23" Type="http://schemas.openxmlformats.org/officeDocument/2006/relationships/slide" Target="slide26.xml"/><Relationship Id="rId28" Type="http://schemas.openxmlformats.org/officeDocument/2006/relationships/slide" Target="slide31.xml"/><Relationship Id="rId36" Type="http://schemas.openxmlformats.org/officeDocument/2006/relationships/slide" Target="slide119.xml"/><Relationship Id="rId10" Type="http://schemas.openxmlformats.org/officeDocument/2006/relationships/slide" Target="slide13.xml"/><Relationship Id="rId19" Type="http://schemas.openxmlformats.org/officeDocument/2006/relationships/slide" Target="slide22.xml"/><Relationship Id="rId31" Type="http://schemas.openxmlformats.org/officeDocument/2006/relationships/slide" Target="slide34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7.xml"/><Relationship Id="rId22" Type="http://schemas.openxmlformats.org/officeDocument/2006/relationships/slide" Target="slide25.xml"/><Relationship Id="rId27" Type="http://schemas.openxmlformats.org/officeDocument/2006/relationships/slide" Target="slide30.xml"/><Relationship Id="rId30" Type="http://schemas.openxmlformats.org/officeDocument/2006/relationships/slide" Target="slide33.xml"/><Relationship Id="rId35" Type="http://schemas.openxmlformats.org/officeDocument/2006/relationships/slide" Target="slide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74.xml"/><Relationship Id="rId4" Type="http://schemas.openxmlformats.org/officeDocument/2006/relationships/slide" Target="slide7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83.xml"/><Relationship Id="rId4" Type="http://schemas.openxmlformats.org/officeDocument/2006/relationships/slide" Target="slide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46.xml"/><Relationship Id="rId4" Type="http://schemas.openxmlformats.org/officeDocument/2006/relationships/slide" Target="slide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slide" Target="slide81.xml"/><Relationship Id="rId7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slide" Target="slide53.xml"/><Relationship Id="rId4" Type="http://schemas.openxmlformats.org/officeDocument/2006/relationships/slide" Target="slide69.xml"/><Relationship Id="rId9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8.xml"/><Relationship Id="rId4" Type="http://schemas.openxmlformats.org/officeDocument/2006/relationships/slide" Target="slide8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78.xml"/><Relationship Id="rId4" Type="http://schemas.openxmlformats.org/officeDocument/2006/relationships/slide" Target="slide7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5.xml"/><Relationship Id="rId4" Type="http://schemas.openxmlformats.org/officeDocument/2006/relationships/slide" Target="slide7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58.xml"/><Relationship Id="rId4" Type="http://schemas.openxmlformats.org/officeDocument/2006/relationships/slide" Target="slide9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4.xml"/><Relationship Id="rId4" Type="http://schemas.openxmlformats.org/officeDocument/2006/relationships/slide" Target="slide8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8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89.xml"/><Relationship Id="rId4" Type="http://schemas.openxmlformats.org/officeDocument/2006/relationships/slide" Target="slide10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9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9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9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0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0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9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0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54.xml"/><Relationship Id="rId4" Type="http://schemas.openxmlformats.org/officeDocument/2006/relationships/slide" Target="slide9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3.xml"/><Relationship Id="rId4" Type="http://schemas.openxmlformats.org/officeDocument/2006/relationships/slide" Target="slide1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0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95.xml"/><Relationship Id="rId4" Type="http://schemas.openxmlformats.org/officeDocument/2006/relationships/slide" Target="slide5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8.xml"/><Relationship Id="rId4" Type="http://schemas.openxmlformats.org/officeDocument/2006/relationships/slide" Target="slide9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0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image" Target="../media/image6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6.xml"/><Relationship Id="rId4" Type="http://schemas.openxmlformats.org/officeDocument/2006/relationships/image" Target="../media/image6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6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6.g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image" Target="../media/image6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6.gi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6.gi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image" Target="../media/image6.gi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6.xml"/><Relationship Id="rId4" Type="http://schemas.openxmlformats.org/officeDocument/2006/relationships/image" Target="../media/image6.gi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6.gi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6.gi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image" Target="../media/image6.gi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image" Target="../media/image6.gi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image" Target="../media/image6.gi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image" Target="../media/image6.gi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6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6.gi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6.gi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6.gi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image" Target="../media/image6.gi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6.gi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image" Target="../media/image6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image" Target="../media/image6.gi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image" Target="../media/image6.gi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0.xml"/><Relationship Id="rId4" Type="http://schemas.openxmlformats.org/officeDocument/2006/relationships/image" Target="../media/image6.gi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openxmlformats.org/officeDocument/2006/relationships/image" Target="../media/image6.gi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image" Target="../media/image6.gi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6.xml"/><Relationship Id="rId4" Type="http://schemas.openxmlformats.org/officeDocument/2006/relationships/image" Target="../media/image6.gi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image" Target="../media/image6.gi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image" Target="../media/image6.gi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2.xml"/><Relationship Id="rId4" Type="http://schemas.openxmlformats.org/officeDocument/2006/relationships/image" Target="../media/image6.gi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image" Target="../media/image6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0.xml"/><Relationship Id="rId4" Type="http://schemas.openxmlformats.org/officeDocument/2006/relationships/image" Target="../media/image6.gi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6.gi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3.xml"/><Relationship Id="rId4" Type="http://schemas.openxmlformats.org/officeDocument/2006/relationships/image" Target="../media/image6.gi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image" Target="../media/image6.gi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6.xml"/><Relationship Id="rId4" Type="http://schemas.openxmlformats.org/officeDocument/2006/relationships/image" Target="../media/image6.gif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image" Target="../media/image6.gi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image" Target="../media/image6.gi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1.xml"/><Relationship Id="rId4" Type="http://schemas.openxmlformats.org/officeDocument/2006/relationships/image" Target="../media/image6.gif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2.xml"/><Relationship Id="rId4" Type="http://schemas.openxmlformats.org/officeDocument/2006/relationships/image" Target="../media/image6.gif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image" Target="../media/image6.gif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5.xml"/><Relationship Id="rId4" Type="http://schemas.openxmlformats.org/officeDocument/2006/relationships/image" Target="../media/image6.gi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8.xml"/><Relationship Id="rId4" Type="http://schemas.openxmlformats.org/officeDocument/2006/relationships/image" Target="../media/image6.gi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4.xml"/><Relationship Id="rId4" Type="http://schemas.openxmlformats.org/officeDocument/2006/relationships/image" Target="../media/image6.gi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8871" y="1484784"/>
            <a:ext cx="6776215" cy="39087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ИГРА – ВИКТОРИНА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по знанию Правил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 дорожного движения</a:t>
            </a:r>
          </a:p>
          <a:p>
            <a:pPr algn="ctr"/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«Будь осторожным 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и внимательным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на дорогах!»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052736"/>
            <a:ext cx="879442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atin typeface="Georgia" pitchFamily="18" charset="0"/>
              </a:rPr>
              <a:t>Первый этап </a:t>
            </a:r>
          </a:p>
          <a:p>
            <a:pPr algn="ctr"/>
            <a:r>
              <a:rPr lang="ru-RU" sz="4800" b="1" dirty="0" smtClean="0">
                <a:latin typeface="Georgia" pitchFamily="18" charset="0"/>
              </a:rPr>
              <a:t>«</a:t>
            </a:r>
            <a:r>
              <a:rPr lang="ru-RU" sz="4800" b="1" dirty="0" err="1" smtClean="0">
                <a:latin typeface="Georgia" pitchFamily="18" charset="0"/>
              </a:rPr>
              <a:t>Соединялки</a:t>
            </a:r>
            <a:r>
              <a:rPr lang="ru-RU" sz="4800" b="1" dirty="0" smtClean="0">
                <a:latin typeface="Georgia" pitchFamily="18" charset="0"/>
              </a:rPr>
              <a:t>»</a:t>
            </a:r>
          </a:p>
          <a:p>
            <a:pPr algn="ctr"/>
            <a:endParaRPr lang="ru-RU" sz="3600" b="1" dirty="0">
              <a:latin typeface="Georgia" pitchFamily="18" charset="0"/>
            </a:endParaRPr>
          </a:p>
          <a:p>
            <a:pPr algn="ctr"/>
            <a:r>
              <a:rPr lang="ru-RU" sz="3600" b="1" dirty="0" smtClean="0">
                <a:latin typeface="Georgia" pitchFamily="18" charset="0"/>
              </a:rPr>
              <a:t>Задание: </a:t>
            </a:r>
          </a:p>
          <a:p>
            <a:pPr algn="ctr"/>
            <a:r>
              <a:rPr lang="ru-RU" sz="3600" dirty="0" smtClean="0">
                <a:latin typeface="Georgia" pitchFamily="18" charset="0"/>
              </a:rPr>
              <a:t>соединить дорожный </a:t>
            </a:r>
          </a:p>
          <a:p>
            <a:pPr algn="ctr"/>
            <a:r>
              <a:rPr lang="ru-RU" sz="3600" dirty="0" smtClean="0">
                <a:latin typeface="Georgia" pitchFamily="18" charset="0"/>
              </a:rPr>
              <a:t>знак и его значение</a:t>
            </a:r>
            <a:endParaRPr lang="ru-RU" sz="3600" b="1" dirty="0">
              <a:latin typeface="Georgia" pitchFamily="18" charset="0"/>
            </a:endParaRPr>
          </a:p>
        </p:txBody>
      </p:sp>
      <p:pic>
        <p:nvPicPr>
          <p:cNvPr id="1026" name="Picture 2" descr="D:\Людмила\картинки\8cfaad47a1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3185592"/>
            <a:ext cx="293792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96752"/>
            <a:ext cx="879442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atin typeface="Georgia" pitchFamily="18" charset="0"/>
              </a:rPr>
              <a:t>Второй этап </a:t>
            </a:r>
          </a:p>
          <a:p>
            <a:pPr algn="ctr"/>
            <a:r>
              <a:rPr lang="ru-RU" sz="4800" b="1" dirty="0" smtClean="0">
                <a:latin typeface="Georgia" pitchFamily="18" charset="0"/>
              </a:rPr>
              <a:t>«</a:t>
            </a:r>
            <a:r>
              <a:rPr lang="ru-RU" sz="4800" b="1" dirty="0" err="1" smtClean="0">
                <a:latin typeface="Georgia" pitchFamily="18" charset="0"/>
              </a:rPr>
              <a:t>Пазлы</a:t>
            </a:r>
            <a:r>
              <a:rPr lang="ru-RU" sz="4800" b="1" dirty="0" smtClean="0">
                <a:latin typeface="Georgia" pitchFamily="18" charset="0"/>
              </a:rPr>
              <a:t>»</a:t>
            </a:r>
          </a:p>
          <a:p>
            <a:pPr algn="ctr"/>
            <a:endParaRPr lang="ru-RU" sz="3600" b="1" dirty="0">
              <a:latin typeface="Georgia" pitchFamily="18" charset="0"/>
            </a:endParaRPr>
          </a:p>
          <a:p>
            <a:pPr algn="ctr"/>
            <a:r>
              <a:rPr lang="ru-RU" sz="3600" b="1" dirty="0" smtClean="0">
                <a:latin typeface="Georgia" pitchFamily="18" charset="0"/>
              </a:rPr>
              <a:t>Задание: </a:t>
            </a:r>
          </a:p>
          <a:p>
            <a:pPr algn="ctr"/>
            <a:r>
              <a:rPr lang="ru-RU" sz="3600" dirty="0" smtClean="0">
                <a:latin typeface="Georgia" pitchFamily="18" charset="0"/>
              </a:rPr>
              <a:t>собрать дорожный знак, </a:t>
            </a:r>
          </a:p>
          <a:p>
            <a:pPr algn="ctr"/>
            <a:r>
              <a:rPr lang="ru-RU" sz="3600" dirty="0" smtClean="0">
                <a:latin typeface="Georgia" pitchFamily="18" charset="0"/>
              </a:rPr>
              <a:t>назвать его, </a:t>
            </a:r>
          </a:p>
          <a:p>
            <a:pPr algn="ctr"/>
            <a:r>
              <a:rPr lang="ru-RU" sz="3600" dirty="0" smtClean="0">
                <a:latin typeface="Georgia" pitchFamily="18" charset="0"/>
              </a:rPr>
              <a:t>определить значение </a:t>
            </a:r>
            <a:endParaRPr lang="ru-RU" sz="3600" b="1" dirty="0">
              <a:latin typeface="Georgia" pitchFamily="18" charset="0"/>
            </a:endParaRPr>
          </a:p>
        </p:txBody>
      </p:sp>
      <p:pic>
        <p:nvPicPr>
          <p:cNvPr id="1026" name="Picture 2" descr="D:\Людмила\картинки\8cfaad47a1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3185592"/>
            <a:ext cx="2937926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054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0004" y="188640"/>
            <a:ext cx="57182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Georgia" pitchFamily="18" charset="0"/>
              </a:rPr>
              <a:t>В Ы Б Е Р И     В О П Р О С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1124744"/>
          <a:ext cx="8280923" cy="50405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82989"/>
                <a:gridCol w="1182989"/>
                <a:gridCol w="1182989"/>
                <a:gridCol w="1182989"/>
                <a:gridCol w="1182989"/>
                <a:gridCol w="1182989"/>
                <a:gridCol w="1182989"/>
              </a:tblGrid>
              <a:tr h="1008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pSp>
        <p:nvGrpSpPr>
          <p:cNvPr id="43" name="Группа 42"/>
          <p:cNvGrpSpPr/>
          <p:nvPr/>
        </p:nvGrpSpPr>
        <p:grpSpPr>
          <a:xfrm>
            <a:off x="415192" y="1152128"/>
            <a:ext cx="8082900" cy="5020727"/>
            <a:chOff x="415192" y="1844824"/>
            <a:chExt cx="8082900" cy="502072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552" y="1844824"/>
              <a:ext cx="569388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" action="ppaction://hlinksldjump"/>
                </a:rPr>
                <a:t>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831688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" action="ppaction://hlinksldjump"/>
                </a:rPr>
                <a:t>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983816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4" action="ppaction://hlinksldjump"/>
                </a:rPr>
                <a:t>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135944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5" action="ppaction://hlinksldjump"/>
                </a:rPr>
                <a:t>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360080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latin typeface="Times New Roman" pitchFamily="18" charset="0"/>
                  <a:cs typeface="Times New Roman" pitchFamily="18" charset="0"/>
                  <a:hlinkClick r:id="rId6" action="ppaction://hlinksldjump"/>
                </a:rPr>
                <a:t>5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584216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7" action="ppaction://hlinksldjump"/>
                </a:rPr>
                <a:t>6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736345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8" action="ppaction://hlinksldjump"/>
                </a:rPr>
                <a:t>7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07552" y="2852936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9" action="ppaction://hlinksldjump"/>
                </a:rPr>
                <a:t>8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831688" y="2852936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0" action="ppaction://hlinksldjump"/>
                </a:rPr>
                <a:t>9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791457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1" action="ppaction://hlinksldjump"/>
                </a:rPr>
                <a:t>10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51600" y="2852936"/>
              <a:ext cx="93807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2" action="ppaction://hlinksldjump"/>
                </a:rPr>
                <a:t>11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167721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3" action="ppaction://hlinksldjump"/>
                </a:rPr>
                <a:t>12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391857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4" action="ppaction://hlinksldjump"/>
                </a:rPr>
                <a:t>13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543985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5" action="ppaction://hlinksldjump"/>
                </a:rPr>
                <a:t>14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15193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6" action="ppaction://hlinksldjump"/>
                </a:rPr>
                <a:t>15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639328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7" action="ppaction://hlinksldjump"/>
                </a:rPr>
                <a:t>16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774625" y="3861048"/>
              <a:ext cx="987771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8" action="ppaction://hlinksldjump"/>
                </a:rPr>
                <a:t>17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43585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9" action="ppaction://hlinksldjump"/>
                </a:rPr>
                <a:t>18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167720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0" action="ppaction://hlinksldjump"/>
                </a:rPr>
                <a:t>19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391856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1" action="ppaction://hlinksldjump"/>
                </a:rPr>
                <a:t>20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7543985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2" action="ppaction://hlinksldjump"/>
                </a:rPr>
                <a:t>21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415192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3" action="ppaction://hlinksldjump"/>
                </a:rPr>
                <a:t>22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639329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4" action="ppaction://hlinksldjump"/>
                </a:rPr>
                <a:t>23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791457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5" action="ppaction://hlinksldjump"/>
                </a:rPr>
                <a:t>24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943585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6" action="ppaction://hlinksldjump"/>
                </a:rPr>
                <a:t>25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167721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7" action="ppaction://hlinksldjump"/>
                </a:rPr>
                <a:t>26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391857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8" action="ppaction://hlinksldjump"/>
                </a:rPr>
                <a:t>27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543984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9" action="ppaction://hlinksldjump"/>
                </a:rPr>
                <a:t>28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15193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0" action="ppaction://hlinksldjump"/>
                </a:rPr>
                <a:t>29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639329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1" action="ppaction://hlinksldjump"/>
                </a:rPr>
                <a:t>30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791457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2" action="ppaction://hlinksldjump"/>
                </a:rPr>
                <a:t>31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943585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3" action="ppaction://hlinksldjump"/>
                </a:rPr>
                <a:t>32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5167720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4" action="ppaction://hlinksldjump"/>
                </a:rPr>
                <a:t>33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6391856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5" action="ppaction://hlinksldjump"/>
                </a:rPr>
                <a:t>34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7524328" y="584988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6" action="ppaction://hlinksldjump"/>
                </a:rPr>
                <a:t>!!!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0"/>
            <a:ext cx="74430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Georgia" pitchFamily="18" charset="0"/>
              </a:rPr>
              <a:t>ВЫБЕРИ ПРАВИЛЬНЫЙ ОТВЕТ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atin typeface="Georgia" pitchFamily="18" charset="0"/>
              </a:rPr>
              <a:t>Кого мы называем "участниками дорожного движения"?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132856"/>
            <a:ext cx="63367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Пешеходы, водители, пассажиры.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3140968"/>
            <a:ext cx="56886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Животные, люди, пассажиры.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4005064"/>
            <a:ext cx="41764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Транспорт, водители.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чаще всего называют водителя?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76872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Водила.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3068960"/>
            <a:ext cx="25922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Шофер.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4005064"/>
            <a:ext cx="20162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Шеф.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 какого возраста разрешено передвигаться на велосипеде по дорогам общего пользования?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18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16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Сколько сигналов у пешеходного светофора?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3068960"/>
            <a:ext cx="63367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Три.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4005064"/>
            <a:ext cx="56886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Два.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на проезжей части обозначен пешеходный переход?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2060848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Треугольниками.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3068960"/>
            <a:ext cx="295232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Кружочками.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3933056"/>
            <a:ext cx="27363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Полосками.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411413" y="3068960"/>
              <a:ext cx="2232025" cy="396553"/>
            </p14:xfrm>
          </p:contentPart>
        </mc:Choice>
        <mc:Fallback xmlns="">
          <p:pic>
            <p:nvPicPr>
              <p:cNvPr id="10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95573" y="3005627"/>
                <a:ext cx="2263705" cy="5235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27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51075" y="2205038"/>
              <a:ext cx="1473200" cy="339725"/>
            </p14:xfrm>
          </p:contentPart>
        </mc:Choice>
        <mc:Fallback xmlns="">
          <p:pic>
            <p:nvPicPr>
              <p:cNvPr id="1027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35234" y="2141340"/>
                <a:ext cx="1504882" cy="46712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нужно переходить дорогу, если нет светофора?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2492896"/>
            <a:ext cx="475252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Сначала посмотреть </a:t>
            </a:r>
            <a:r>
              <a:rPr lang="ru-RU" sz="2400" b="1" dirty="0" err="1" smtClean="0">
                <a:latin typeface="Georgia" pitchFamily="18" charset="0"/>
                <a:hlinkClick r:id="rId3" action="ppaction://hlinksldjump"/>
              </a:rPr>
              <a:t>налево,потом</a:t>
            </a:r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 направо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2714" y="3933056"/>
            <a:ext cx="43234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2.Сначала посмотреть направо, потом налево.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Можно ли велосипедисту ехать по дороге, если недалеко имеется велосипедная дорожка?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2852936"/>
            <a:ext cx="20162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 </a:t>
            </a:r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005064"/>
            <a:ext cx="13681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дорожный устанавливают вблизи школ?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48965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Пешеходный переход.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429000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Дети.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437112"/>
            <a:ext cx="23042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Стоянка.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поворот опаснее: левый или правый?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20162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Правый.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429000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Левый.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называется «зебра» на дороге?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48965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Пешеходный переход.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3429000"/>
            <a:ext cx="46805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Лежачий полицейский.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437112"/>
            <a:ext cx="23042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Стоянка.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Являются ли пешеходами лица, выполняющие работу на дороге?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2852936"/>
            <a:ext cx="15121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3717032"/>
            <a:ext cx="13681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Какие сигналы подает светофор?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276872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Красный, желтый,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212976"/>
            <a:ext cx="55446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Зеленый, оранжевый, синий.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077072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Красный, фиолетовый,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сигналы светофора включается одновременно для всех сторон перекрестка?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780928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Красный.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645024"/>
            <a:ext cx="55446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4509120"/>
            <a:ext cx="23762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Желтый.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перекресток называют регулируемым?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276872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Где есть светофор.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212976"/>
            <a:ext cx="55446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Где есть регулировщик.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221088"/>
            <a:ext cx="60486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Где есть регулировщик и светофор.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836712"/>
            <a:ext cx="6912768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Кому должны подчиняться пешеходы и водители, если на перекрестке работают одновременно и светофор и регулировщик?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3140968"/>
            <a:ext cx="34563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Светофору.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3789040"/>
            <a:ext cx="338437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Регулировщику.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4437112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И регулировщику  и светофору.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Является ли тротуар частью дороги?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522513"/>
            <a:ext cx="61926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</a:t>
            </a:r>
            <a:r>
              <a:rPr lang="ru-RU" sz="2000" b="1" dirty="0" smtClean="0">
                <a:latin typeface="Georgia" pitchFamily="18" charset="0"/>
                <a:hlinkClick r:id="rId3" action="ppaction://hlinksldjump"/>
              </a:rPr>
              <a:t>Является.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4223" y="3548543"/>
            <a:ext cx="41044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</a:t>
            </a:r>
            <a:r>
              <a:rPr lang="ru-RU" sz="2000" b="1" dirty="0" smtClean="0">
                <a:latin typeface="Georgia" pitchFamily="18" charset="0"/>
                <a:hlinkClick r:id="rId4" action="ppaction://hlinksldjump"/>
              </a:rPr>
              <a:t>Не является</a:t>
            </a:r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91680" y="836712"/>
            <a:ext cx="69127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стороны нужно придерживаться, шагая по тротуару?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2564904"/>
            <a:ext cx="34563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Идти по центру.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3429000"/>
            <a:ext cx="34563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2. Левой стороны.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4365104"/>
            <a:ext cx="39604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Правой стороны.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 какого возраста детям разрешается ездить на переднем сиденье автомобиля?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12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10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Всегда ли пассажирам нужно пристегиваться ремнями безопасности?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Да, всегда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429000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По возможности.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437112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Не всегда.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Сколько сигналов имеет пешеходный светофор?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3861048"/>
            <a:ext cx="49685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 Два: красный и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3068960"/>
            <a:ext cx="63367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Три: красный, желтый,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2420888"/>
            <a:ext cx="33123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Один: красный.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1052736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Нужно ли велосипедисту надевать шлем при движении по загородной дороге?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2780928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Да, всегда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3717032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По возможности.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45811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930749"/>
            <a:ext cx="712879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Какого цвета бывает разметка</a:t>
            </a:r>
          </a:p>
          <a:p>
            <a:pPr algn="ctr"/>
            <a:r>
              <a:rPr lang="ru-RU" sz="2800" b="1" dirty="0" smtClean="0">
                <a:latin typeface="Georgia" pitchFamily="18" charset="0"/>
              </a:rPr>
              <a:t> на дороге?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852936"/>
            <a:ext cx="62646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Белого и розового.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3933056"/>
            <a:ext cx="46085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Белого и желтого.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869160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Желтого и черного.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Почему на загородных дорогах пешеходы должны двигаться навстречу движению?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следует перейти дорогу, если ты вышел из автобуса?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1052736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цвет светофора говорит о том, что движение машинам запрещено?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2651051"/>
            <a:ext cx="69127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Зеленый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5949" y="4869159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Красный.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3731839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2. Желтый.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1052736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Что пассажирам не запрещается делать в автобусе?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3501008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2. </a:t>
            </a:r>
            <a:r>
              <a:rPr lang="ru-RU" sz="2000" b="1" dirty="0" smtClean="0">
                <a:latin typeface="Georgia" pitchFamily="18" charset="0"/>
                <a:hlinkClick r:id="rId3" action="ppaction://hlinksldjump"/>
              </a:rPr>
              <a:t>Пристегиваться.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2204864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</a:t>
            </a:r>
            <a:r>
              <a:rPr lang="ru-RU" sz="2000" b="1" dirty="0" smtClean="0">
                <a:latin typeface="Georgia" pitchFamily="18" charset="0"/>
                <a:hlinkClick r:id="rId4" action="ppaction://hlinksldjump"/>
              </a:rPr>
              <a:t>Бегать внутри автобуса.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725144"/>
            <a:ext cx="56886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</a:t>
            </a:r>
            <a:r>
              <a:rPr lang="ru-RU" sz="2000" b="1" dirty="0" smtClean="0">
                <a:latin typeface="Georgia" pitchFamily="18" charset="0"/>
                <a:hlinkClick r:id="rId5" action="ppaction://hlinksldjump"/>
              </a:rPr>
              <a:t>Громко разговаривать.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 какого возраста можно обучаться вождению автомобиля?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16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18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Можно ли пешеходу пользоваться транспортным светофором, если нет пешеходного?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3284984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07707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07704" y="1484784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Можно ли переходить дорогу наискосок?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3284984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91680" y="407707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В каком возрасте можно получить право на управление автомобилем?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16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18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Кто такой пешеход?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4941168"/>
            <a:ext cx="48245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 Тот, кто ходит пешком.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2607295"/>
            <a:ext cx="59046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Тот, кто много путешествует.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3789040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Тот, кто проверяет билеты.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Назовите причины дорожно-транспортных происшествий с пешеходами?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Какие группы дорожных знаков вы знаете?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Для чего нужны правила дорожного движения на </a:t>
            </a:r>
            <a:r>
              <a:rPr lang="ru-RU" sz="2800" b="1" dirty="0">
                <a:latin typeface="Georgia" pitchFamily="18" charset="0"/>
              </a:rPr>
              <a:t>у</a:t>
            </a:r>
            <a:r>
              <a:rPr lang="ru-RU" sz="2800" b="1" dirty="0" smtClean="0">
                <a:latin typeface="Georgia" pitchFamily="18" charset="0"/>
              </a:rPr>
              <a:t>лице?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4653136"/>
            <a:ext cx="51845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3.Чтобы на дорогах был порядок.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2872942"/>
            <a:ext cx="59046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Чтобы не было скучно.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3789040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Чтобы их не нарушать.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3688" y="1988840"/>
            <a:ext cx="518457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Двигаясь по обочине навстречу движению, пешеходы всегда видят приближающийся транспорт.</a:t>
            </a:r>
            <a:endParaRPr lang="ru-RU" sz="3200" b="1" cap="none" spc="0" dirty="0">
              <a:ln>
                <a:solidFill>
                  <a:srgbClr val="0070C0"/>
                </a:solidFill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35696" y="1556792"/>
            <a:ext cx="518457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Нельзя обходить транспорт ни спереди, ни сзади, нужно подождать, когда он уедет, и дорога будет просматриваться в обе стороны, а лучше отойти на безопасное расстояние, а если есть пешеходный переход, то переходить через дорогу следует по нему.</a:t>
            </a:r>
            <a:endParaRPr lang="ru-RU" sz="2400" b="1" cap="none" spc="0" dirty="0">
              <a:ln>
                <a:solidFill>
                  <a:srgbClr val="0070C0"/>
                </a:solidFill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7329" y="980728"/>
            <a:ext cx="5184576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Переход в неустановленном месте;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переход на запрещающий сигнал светофора;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неожиданный выход на проезжую часть из-за препятствия или стоящего транспорта;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игра на проезжей части;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движение вдоль проезжей части, а не по тротуару.</a:t>
            </a:r>
            <a:endParaRPr lang="ru-RU" sz="2400" b="1" cap="none" spc="0" dirty="0">
              <a:ln>
                <a:solidFill>
                  <a:srgbClr val="0070C0"/>
                </a:solidFill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68617" y="1124744"/>
            <a:ext cx="604503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7 групп: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Предупреждающие.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Предписывающие.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Запрещающие.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Знаки приоритета.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Информационно-указательные.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0" dirty="0" smtClean="0">
                <a:ln w="10541" cmpd="sng">
                  <a:solidFill>
                    <a:srgbClr val="0070C0"/>
                  </a:solidFill>
                  <a:prstDash val="solid"/>
                </a:ln>
                <a:effectLst/>
                <a:latin typeface="Georgia" pitchFamily="18" charset="0"/>
              </a:rPr>
              <a:t>Знаки сервиса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 w="10541" cmpd="sng">
                  <a:solidFill>
                    <a:srgbClr val="0070C0"/>
                  </a:solidFill>
                  <a:prstDash val="solid"/>
                </a:ln>
                <a:latin typeface="Georgia" pitchFamily="18" charset="0"/>
              </a:rPr>
              <a:t>Знаки дополнительной информации</a:t>
            </a:r>
            <a:endParaRPr lang="ru-RU" sz="2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1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лассное руководство\картинки\0aa24c8114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1"/>
          <a:stretch/>
        </p:blipFill>
        <p:spPr bwMode="auto">
          <a:xfrm>
            <a:off x="1763688" y="54431"/>
            <a:ext cx="5400600" cy="6783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47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628800"/>
            <a:ext cx="792088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МОЛОДЕЦ! Вперед иди!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Делай новые шаги!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628800"/>
            <a:ext cx="792088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МОЛОДЕЦ! Вперед иди!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Делай новые шаги!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Ставим мы оценку «ПЯТЬ»!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Можешь дальше ты решать!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Ставим мы оценку «ПЯТЬ»!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Можешь дальше ты решать!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Ставим мы оценку «ПЯТЬ»!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Можешь дальше ты решать!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7" name="Управляющая кнопка: домой 6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15616" y="6093296"/>
            <a:ext cx="122413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165304"/>
            <a:ext cx="115212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165304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87624" y="6093296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58417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165304"/>
            <a:ext cx="165618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15212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755576" y="6165304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15616" y="6093296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611560" y="5949280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15616" y="6093296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165304"/>
            <a:ext cx="1224136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237312"/>
            <a:ext cx="1368152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259632" y="6165304"/>
            <a:ext cx="1080120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datas/obg/Znaki/0020-020-Ostorozhno-DE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6102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G:\игра-викторина ПДД\slide0019_image14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764704"/>
            <a:ext cx="2333831" cy="23762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3356992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224136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21288"/>
            <a:ext cx="1512168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93296"/>
            <a:ext cx="151216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93296"/>
            <a:ext cx="151216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9614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5949280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5949280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58417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21288"/>
            <a:ext cx="165618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165304"/>
            <a:ext cx="115212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93296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237312"/>
            <a:ext cx="151216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237312"/>
            <a:ext cx="1368152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33097" y="2852936"/>
            <a:ext cx="72873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Вы большие молодцы!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71600" y="2780928"/>
            <a:ext cx="72873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Вы большие молодцы!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www.salemarket.ru/listings/dd/1653/products/bmd_prSypBgC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32656"/>
            <a:ext cx="7776864" cy="5832651"/>
          </a:xfrm>
          <a:prstGeom prst="rect">
            <a:avLst/>
          </a:prstGeom>
          <a:noFill/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165304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93296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21288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512168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5949280"/>
            <a:ext cx="122413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99792" y="2564904"/>
            <a:ext cx="39013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Молодцы!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Вы все знаете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268760"/>
            <a:ext cx="8496944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НЕТ, </a:t>
            </a:r>
            <a:r>
              <a:rPr lang="ru-RU" sz="40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потому что, во-первых, путь становится длиннее, а во-вторых, сложнее увидеть транспорт, который движется со стороны спины!</a:t>
            </a:r>
            <a:endParaRPr lang="ru-RU" sz="40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21288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21288"/>
            <a:ext cx="1512168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93296"/>
            <a:ext cx="1440160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276872"/>
            <a:ext cx="8496944" cy="230832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Правил дорожных на свете немало. </a:t>
            </a:r>
            <a:b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Все бы их выучить нам не мешало. </a:t>
            </a:r>
            <a:b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 основные из правил движенья</a:t>
            </a:r>
            <a:b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Знать как таблицу должны умноженья.</a:t>
            </a:r>
            <a:endParaRPr lang="ru-RU" sz="3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1888</Words>
  <Application>Microsoft Office PowerPoint</Application>
  <PresentationFormat>Экран (4:3)</PresentationFormat>
  <Paragraphs>409</Paragraphs>
  <Slides>119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119</vt:i4>
      </vt:variant>
    </vt:vector>
  </HeadingPairs>
  <TitlesOfParts>
    <vt:vector size="1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Терси СОШ</cp:lastModifiedBy>
  <cp:revision>66</cp:revision>
  <dcterms:created xsi:type="dcterms:W3CDTF">2013-01-16T11:23:41Z</dcterms:created>
  <dcterms:modified xsi:type="dcterms:W3CDTF">2019-12-18T17:45:23Z</dcterms:modified>
</cp:coreProperties>
</file>